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95" r:id="rId2"/>
    <p:sldId id="312" r:id="rId3"/>
    <p:sldId id="332" r:id="rId4"/>
    <p:sldId id="314" r:id="rId5"/>
    <p:sldId id="315" r:id="rId6"/>
    <p:sldId id="316" r:id="rId7"/>
    <p:sldId id="317" r:id="rId8"/>
    <p:sldId id="318" r:id="rId9"/>
    <p:sldId id="319" r:id="rId10"/>
    <p:sldId id="321" r:id="rId11"/>
    <p:sldId id="331" r:id="rId12"/>
    <p:sldId id="322" r:id="rId13"/>
    <p:sldId id="323" r:id="rId14"/>
    <p:sldId id="324" r:id="rId15"/>
    <p:sldId id="336" r:id="rId16"/>
    <p:sldId id="325" r:id="rId17"/>
    <p:sldId id="326" r:id="rId18"/>
    <p:sldId id="327" r:id="rId19"/>
    <p:sldId id="328" r:id="rId20"/>
    <p:sldId id="335" r:id="rId21"/>
    <p:sldId id="329" r:id="rId22"/>
    <p:sldId id="330" r:id="rId23"/>
    <p:sldId id="334" r:id="rId24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060"/>
    <a:srgbClr val="FF5050"/>
    <a:srgbClr val="95B3D7"/>
    <a:srgbClr val="D7E4BD"/>
    <a:srgbClr val="5BD4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75" autoAdjust="0"/>
    <p:restoredTop sz="94660"/>
  </p:normalViewPr>
  <p:slideViewPr>
    <p:cSldViewPr snapToGrid="0">
      <p:cViewPr>
        <p:scale>
          <a:sx n="57" d="100"/>
          <a:sy n="57" d="100"/>
        </p:scale>
        <p:origin x="-2580" y="-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5825"/>
          </a:xfrm>
          <a:prstGeom prst="rect">
            <a:avLst/>
          </a:prstGeom>
        </p:spPr>
        <p:txBody>
          <a:bodyPr vert="horz" lIns="90983" tIns="45491" rIns="90983" bIns="454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5825"/>
          </a:xfrm>
          <a:prstGeom prst="rect">
            <a:avLst/>
          </a:prstGeom>
        </p:spPr>
        <p:txBody>
          <a:bodyPr vert="horz" lIns="90983" tIns="45491" rIns="90983" bIns="45491" rtlCol="0"/>
          <a:lstStyle>
            <a:lvl1pPr algn="r">
              <a:defRPr sz="1200"/>
            </a:lvl1pPr>
          </a:lstStyle>
          <a:p>
            <a:fld id="{11D770A3-97A1-478E-A3A7-E26DBBC06F92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3" tIns="45491" rIns="90983" bIns="4549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0983" tIns="45491" rIns="90983" bIns="4549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4"/>
            <a:ext cx="2929837" cy="495824"/>
          </a:xfrm>
          <a:prstGeom prst="rect">
            <a:avLst/>
          </a:prstGeom>
        </p:spPr>
        <p:txBody>
          <a:bodyPr vert="horz" lIns="90983" tIns="45491" rIns="90983" bIns="454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4"/>
            <a:ext cx="2929837" cy="495824"/>
          </a:xfrm>
          <a:prstGeom prst="rect">
            <a:avLst/>
          </a:prstGeom>
        </p:spPr>
        <p:txBody>
          <a:bodyPr vert="horz" lIns="90983" tIns="45491" rIns="90983" bIns="45491" rtlCol="0" anchor="b"/>
          <a:lstStyle>
            <a:lvl1pPr algn="r">
              <a:defRPr sz="1200"/>
            </a:lvl1pPr>
          </a:lstStyle>
          <a:p>
            <a:fld id="{37FB1B9D-78B9-4941-A188-805BAB5179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369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380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094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079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725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6" y="4406900"/>
            <a:ext cx="10363200" cy="1362075"/>
          </a:xfrm>
        </p:spPr>
        <p:txBody>
          <a:bodyPr anchor="t"/>
          <a:lstStyle>
            <a:lvl1pPr algn="l">
              <a:defRPr sz="479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544171" indent="0">
              <a:buNone/>
              <a:defRPr sz="2098">
                <a:solidFill>
                  <a:schemeClr val="tx1">
                    <a:tint val="75000"/>
                  </a:schemeClr>
                </a:solidFill>
              </a:defRPr>
            </a:lvl2pPr>
            <a:lvl3pPr marL="1088340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632511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4pPr>
            <a:lvl5pPr marL="2176681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5pPr>
            <a:lvl6pPr marL="2720850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6pPr>
            <a:lvl7pPr marL="3265021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7pPr>
            <a:lvl8pPr marL="3809192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8pPr>
            <a:lvl9pPr marL="4353362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853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398"/>
            </a:lvl3pPr>
            <a:lvl4pPr>
              <a:defRPr sz="2098"/>
            </a:lvl4pPr>
            <a:lvl5pPr>
              <a:defRPr sz="2098"/>
            </a:lvl5pPr>
            <a:lvl6pPr>
              <a:defRPr sz="2098"/>
            </a:lvl6pPr>
            <a:lvl7pPr>
              <a:defRPr sz="2098"/>
            </a:lvl7pPr>
            <a:lvl8pPr>
              <a:defRPr sz="2098"/>
            </a:lvl8pPr>
            <a:lvl9pPr>
              <a:defRPr sz="209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398"/>
            </a:lvl3pPr>
            <a:lvl4pPr>
              <a:defRPr sz="2098"/>
            </a:lvl4pPr>
            <a:lvl5pPr>
              <a:defRPr sz="2098"/>
            </a:lvl5pPr>
            <a:lvl6pPr>
              <a:defRPr sz="2098"/>
            </a:lvl6pPr>
            <a:lvl7pPr>
              <a:defRPr sz="2098"/>
            </a:lvl7pPr>
            <a:lvl8pPr>
              <a:defRPr sz="2098"/>
            </a:lvl8pPr>
            <a:lvl9pPr>
              <a:defRPr sz="209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319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71" indent="0">
              <a:buNone/>
              <a:defRPr sz="2398" b="1"/>
            </a:lvl2pPr>
            <a:lvl3pPr marL="1088340" indent="0">
              <a:buNone/>
              <a:defRPr sz="2098" b="1"/>
            </a:lvl3pPr>
            <a:lvl4pPr marL="1632511" indent="0">
              <a:buNone/>
              <a:defRPr sz="1898" b="1"/>
            </a:lvl4pPr>
            <a:lvl5pPr marL="2176681" indent="0">
              <a:buNone/>
              <a:defRPr sz="1898" b="1"/>
            </a:lvl5pPr>
            <a:lvl6pPr marL="2720850" indent="0">
              <a:buNone/>
              <a:defRPr sz="1898" b="1"/>
            </a:lvl6pPr>
            <a:lvl7pPr marL="3265021" indent="0">
              <a:buNone/>
              <a:defRPr sz="1898" b="1"/>
            </a:lvl7pPr>
            <a:lvl8pPr marL="3809192" indent="0">
              <a:buNone/>
              <a:defRPr sz="1898" b="1"/>
            </a:lvl8pPr>
            <a:lvl9pPr marL="4353362" indent="0">
              <a:buNone/>
              <a:defRPr sz="189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8"/>
            </a:lvl2pPr>
            <a:lvl3pPr>
              <a:defRPr sz="2098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71" indent="0">
              <a:buNone/>
              <a:defRPr sz="2398" b="1"/>
            </a:lvl2pPr>
            <a:lvl3pPr marL="1088340" indent="0">
              <a:buNone/>
              <a:defRPr sz="2098" b="1"/>
            </a:lvl3pPr>
            <a:lvl4pPr marL="1632511" indent="0">
              <a:buNone/>
              <a:defRPr sz="1898" b="1"/>
            </a:lvl4pPr>
            <a:lvl5pPr marL="2176681" indent="0">
              <a:buNone/>
              <a:defRPr sz="1898" b="1"/>
            </a:lvl5pPr>
            <a:lvl6pPr marL="2720850" indent="0">
              <a:buNone/>
              <a:defRPr sz="1898" b="1"/>
            </a:lvl6pPr>
            <a:lvl7pPr marL="3265021" indent="0">
              <a:buNone/>
              <a:defRPr sz="1898" b="1"/>
            </a:lvl7pPr>
            <a:lvl8pPr marL="3809192" indent="0">
              <a:buNone/>
              <a:defRPr sz="1898" b="1"/>
            </a:lvl8pPr>
            <a:lvl9pPr marL="4353362" indent="0">
              <a:buNone/>
              <a:defRPr sz="189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174877"/>
            <a:ext cx="5389034" cy="3951288"/>
          </a:xfrm>
        </p:spPr>
        <p:txBody>
          <a:bodyPr/>
          <a:lstStyle>
            <a:lvl1pPr>
              <a:defRPr sz="2899"/>
            </a:lvl1pPr>
            <a:lvl2pPr>
              <a:defRPr sz="2398"/>
            </a:lvl2pPr>
            <a:lvl3pPr>
              <a:defRPr sz="2098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782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109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317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9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899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698"/>
            </a:lvl1pPr>
            <a:lvl2pPr marL="544171" indent="0">
              <a:buNone/>
              <a:defRPr sz="1400"/>
            </a:lvl2pPr>
            <a:lvl3pPr marL="1088340" indent="0">
              <a:buNone/>
              <a:defRPr sz="1200"/>
            </a:lvl3pPr>
            <a:lvl4pPr marL="1632511" indent="0">
              <a:buNone/>
              <a:defRPr sz="1100"/>
            </a:lvl4pPr>
            <a:lvl5pPr marL="2176681" indent="0">
              <a:buNone/>
              <a:defRPr sz="1100"/>
            </a:lvl5pPr>
            <a:lvl6pPr marL="2720850" indent="0">
              <a:buNone/>
              <a:defRPr sz="1100"/>
            </a:lvl6pPr>
            <a:lvl7pPr marL="3265021" indent="0">
              <a:buNone/>
              <a:defRPr sz="1100"/>
            </a:lvl7pPr>
            <a:lvl8pPr marL="3809192" indent="0">
              <a:buNone/>
              <a:defRPr sz="1100"/>
            </a:lvl8pPr>
            <a:lvl9pPr marL="43533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051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8"/>
          </a:xfrm>
        </p:spPr>
        <p:txBody>
          <a:bodyPr anchor="b"/>
          <a:lstStyle>
            <a:lvl1pPr algn="l">
              <a:defRPr sz="239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8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99"/>
            </a:lvl1pPr>
            <a:lvl2pPr marL="544171" indent="0">
              <a:buNone/>
              <a:defRPr sz="3299"/>
            </a:lvl2pPr>
            <a:lvl3pPr marL="1088340" indent="0">
              <a:buNone/>
              <a:defRPr sz="2899"/>
            </a:lvl3pPr>
            <a:lvl4pPr marL="1632511" indent="0">
              <a:buNone/>
              <a:defRPr sz="2398"/>
            </a:lvl4pPr>
            <a:lvl5pPr marL="2176681" indent="0">
              <a:buNone/>
              <a:defRPr sz="2398"/>
            </a:lvl5pPr>
            <a:lvl6pPr marL="2720850" indent="0">
              <a:buNone/>
              <a:defRPr sz="2398"/>
            </a:lvl6pPr>
            <a:lvl7pPr marL="3265021" indent="0">
              <a:buNone/>
              <a:defRPr sz="2398"/>
            </a:lvl7pPr>
            <a:lvl8pPr marL="3809192" indent="0">
              <a:buNone/>
              <a:defRPr sz="2398"/>
            </a:lvl8pPr>
            <a:lvl9pPr marL="4353362" indent="0">
              <a:buNone/>
              <a:defRPr sz="2398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98"/>
            </a:lvl1pPr>
            <a:lvl2pPr marL="544171" indent="0">
              <a:buNone/>
              <a:defRPr sz="1400"/>
            </a:lvl2pPr>
            <a:lvl3pPr marL="1088340" indent="0">
              <a:buNone/>
              <a:defRPr sz="1200"/>
            </a:lvl3pPr>
            <a:lvl4pPr marL="1632511" indent="0">
              <a:buNone/>
              <a:defRPr sz="1100"/>
            </a:lvl4pPr>
            <a:lvl5pPr marL="2176681" indent="0">
              <a:buNone/>
              <a:defRPr sz="1100"/>
            </a:lvl5pPr>
            <a:lvl6pPr marL="2720850" indent="0">
              <a:buNone/>
              <a:defRPr sz="1100"/>
            </a:lvl6pPr>
            <a:lvl7pPr marL="3265021" indent="0">
              <a:buNone/>
              <a:defRPr sz="1100"/>
            </a:lvl7pPr>
            <a:lvl8pPr marL="3809192" indent="0">
              <a:buNone/>
              <a:defRPr sz="1100"/>
            </a:lvl8pPr>
            <a:lvl9pPr marL="43533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13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2" y="6356350"/>
            <a:ext cx="2844800" cy="365125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449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5pPr>
      <a:lvl6pPr marL="544171"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6pPr>
      <a:lvl7pPr marL="1088340"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7pPr>
      <a:lvl8pPr marL="1632511"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8pPr>
      <a:lvl9pPr marL="2176681" algn="ctr" rtl="0" eaLnBrk="1" fontAlgn="base" hangingPunct="1">
        <a:spcBef>
          <a:spcPct val="0"/>
        </a:spcBef>
        <a:spcAft>
          <a:spcPct val="0"/>
        </a:spcAft>
        <a:defRPr sz="5197">
          <a:solidFill>
            <a:schemeClr val="tx1"/>
          </a:solidFill>
          <a:latin typeface="Calibri" pitchFamily="34" charset="0"/>
        </a:defRPr>
      </a:lvl9pPr>
    </p:titleStyle>
    <p:bodyStyle>
      <a:lvl1pPr marL="408129" indent="-40812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78" indent="-34010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426" indent="-2720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595" indent="-2720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48766" indent="-2720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2992937" indent="-272084" algn="l" defTabSz="1088340" rtl="0" eaLnBrk="1" latinLnBrk="0" hangingPunct="1">
        <a:spcBef>
          <a:spcPct val="20000"/>
        </a:spcBef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537106" indent="-272084" algn="l" defTabSz="1088340" rtl="0" eaLnBrk="1" latinLnBrk="0" hangingPunct="1">
        <a:spcBef>
          <a:spcPct val="20000"/>
        </a:spcBef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081276" indent="-272084" algn="l" defTabSz="1088340" rtl="0" eaLnBrk="1" latinLnBrk="0" hangingPunct="1">
        <a:spcBef>
          <a:spcPct val="20000"/>
        </a:spcBef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625447" indent="-272084" algn="l" defTabSz="1088340" rtl="0" eaLnBrk="1" latinLnBrk="0" hangingPunct="1">
        <a:spcBef>
          <a:spcPct val="20000"/>
        </a:spcBef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1pPr>
      <a:lvl2pPr marL="544171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2pPr>
      <a:lvl3pPr marL="1088340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3pPr>
      <a:lvl4pPr marL="1632511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4pPr>
      <a:lvl5pPr marL="2176681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5pPr>
      <a:lvl6pPr marL="2720850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6pPr>
      <a:lvl7pPr marL="3265021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7pPr>
      <a:lvl8pPr marL="3809192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8pPr>
      <a:lvl9pPr marL="4353362" algn="l" defTabSz="1088340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umkufa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08645" y="2367061"/>
            <a:ext cx="5755322" cy="2951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НАУКИ РЕСПУБЛИКИ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БАШКОРТОСТАН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25600" y="1341312"/>
            <a:ext cx="10085574" cy="44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0" rIns="91346" bIns="45670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2299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ГБПОУ </a:t>
            </a:r>
            <a:r>
              <a:rPr lang="ru-RU" sz="229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Уфимский машиностроительный колледж </a:t>
            </a:r>
            <a:endParaRPr lang="ru-RU" sz="2299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97352" y="2355762"/>
            <a:ext cx="6522381" cy="3785394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28532" y="4268041"/>
            <a:ext cx="51364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И.о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директора  ГБПОУ Уфимского машиностроительного колледжа 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58596" y="3082564"/>
            <a:ext cx="5759140" cy="8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3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Мусин</a:t>
            </a:r>
          </a:p>
          <a:p>
            <a:pPr algn="ctr" eaLnBrk="1" hangingPunct="1"/>
            <a:r>
              <a:rPr lang="ru-RU" sz="23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Булат </a:t>
            </a:r>
            <a:r>
              <a:rPr lang="ru-RU" sz="2399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Мирзалифович</a:t>
            </a:r>
            <a:endParaRPr lang="ru-RU" sz="2399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1026" name="Picture 2" descr="C:\Users\User\Desktop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68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15.01.32 ОПЕРАТОР СТАНКОВ С ПУ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2\Desktop\ФОто мастерских\WhatsApp Image 2022-03-13 at 15.34.5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9095" y="2027208"/>
            <a:ext cx="4370716" cy="3827388"/>
          </a:xfrm>
          <a:prstGeom prst="rect">
            <a:avLst/>
          </a:prstGeom>
          <a:noFill/>
        </p:spPr>
      </p:pic>
      <p:pic>
        <p:nvPicPr>
          <p:cNvPr id="8" name="Picture 8" descr="C:\Users\2\Desktop\ФОто мастерских\WhatsApp Image 2022-03-13 at 15.35.20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8603" y="2087592"/>
            <a:ext cx="4796287" cy="3730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15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22.02.06 СВАРОЧНОЕ ПРОИЗВОДСТВО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2" name="Picture 2" descr="C:\Users\1\Desktop\381d0725-f6e7-434a-b9c6-30c902600e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5776" y="1478844"/>
            <a:ext cx="4261112" cy="4955823"/>
          </a:xfrm>
          <a:prstGeom prst="rect">
            <a:avLst/>
          </a:prstGeom>
          <a:noFill/>
        </p:spPr>
      </p:pic>
      <p:pic>
        <p:nvPicPr>
          <p:cNvPr id="1027" name="Picture 3" descr="C:\Users\1\Desktop\7cb5a2bc-6d34-4472-9648-3c3e4fe94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383" y="1467556"/>
            <a:ext cx="4788727" cy="4933243"/>
          </a:xfrm>
          <a:prstGeom prst="rect">
            <a:avLst/>
          </a:prstGeom>
          <a:noFill/>
        </p:spPr>
      </p:pic>
      <p:pic>
        <p:nvPicPr>
          <p:cNvPr id="7" name="Picture 2" descr="C:\Users\User\Desktop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AutoShape 2" descr="blob:https://web.whatsapp.com/e5d5267b-8527-4923-9964-6cf2cd220d9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25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15.01.35 МАСТЕР СЛЕСАРНЫХ РАБОТ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IMG_20211222_1149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334" y="1423901"/>
            <a:ext cx="3782339" cy="441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IMG_20211222_1150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6093" y="1446415"/>
            <a:ext cx="3564322" cy="438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6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15.01.29 КОНТРОЛЕР СТАНОЧНЫХ И СЛЕСАРНЫХ РАБОТ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b0a69519-f684-4098-8694-200e850f584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608" y="2643446"/>
            <a:ext cx="4799214" cy="3599411"/>
          </a:xfrm>
          <a:prstGeom prst="rect">
            <a:avLst/>
          </a:prstGeom>
          <a:noFill/>
        </p:spPr>
      </p:pic>
      <p:pic>
        <p:nvPicPr>
          <p:cNvPr id="3075" name="Picture 3" descr="C:\Users\1\Desktop\a1f0a851-e962-4532-8b3d-1eac277c82a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9149" y="1327431"/>
            <a:ext cx="4539412" cy="5015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4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1644" y="193575"/>
            <a:ext cx="11510357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13.01.10 ЭЛЕКТРОМОНТЕР ПО РЕМОНТУ И ОБСЛУЖИВАНИЮ ЭЛЕКТРООБОРУДОВАНИЯ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5226" y="1765502"/>
            <a:ext cx="78390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928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1644" y="193575"/>
            <a:ext cx="11510357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Демонстрационный	 экзамен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f15e320a-4fc8-4925-8898-a3223c1997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171" y="2772411"/>
            <a:ext cx="4438841" cy="3329131"/>
          </a:xfrm>
          <a:prstGeom prst="rect">
            <a:avLst/>
          </a:prstGeom>
          <a:noFill/>
        </p:spPr>
      </p:pic>
      <p:pic>
        <p:nvPicPr>
          <p:cNvPr id="1028" name="Picture 4" descr="C:\Users\1\Desktop\ffd7a226-5549-493b-924b-08a6912eee7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7698" y="1363287"/>
            <a:ext cx="5143500" cy="4239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28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369103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1799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«Прием, выпуск, контингент» </a:t>
            </a:r>
            <a:endParaRPr lang="ru-RU" sz="1799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94807" y="1280162"/>
          <a:ext cx="9476509" cy="4431377"/>
        </p:xfrm>
        <a:graphic>
          <a:graphicData uri="http://schemas.openxmlformats.org/drawingml/2006/table">
            <a:tbl>
              <a:tblPr/>
              <a:tblGrid>
                <a:gridCol w="2558970"/>
                <a:gridCol w="1061036"/>
                <a:gridCol w="1295088"/>
                <a:gridCol w="998623"/>
                <a:gridCol w="936208"/>
                <a:gridCol w="1029829"/>
                <a:gridCol w="1596755"/>
              </a:tblGrid>
              <a:tr h="1068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2017-2018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2019-2020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2020-2021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Контингент на 1 октября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922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899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Прием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Выпуск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Трудоустройство (%)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53,9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47,5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54,4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61,1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54,7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 них на УМПО (%)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38,0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24,6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29,3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40,2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668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369103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«Педагогический состав»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60320" y="1512914"/>
          <a:ext cx="9193876" cy="4089863"/>
        </p:xfrm>
        <a:graphic>
          <a:graphicData uri="http://schemas.openxmlformats.org/drawingml/2006/table">
            <a:tbl>
              <a:tblPr/>
              <a:tblGrid>
                <a:gridCol w="2932362"/>
                <a:gridCol w="1312851"/>
                <a:gridCol w="1045603"/>
                <a:gridCol w="980497"/>
                <a:gridCol w="910883"/>
                <a:gridCol w="1064029"/>
                <a:gridCol w="947651"/>
              </a:tblGrid>
              <a:tr h="1635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2017-2018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2019-2020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2020-2021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пед. работников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Преподаватели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Мастера п/о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0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369103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en-US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799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WorldSkills</a:t>
            </a:r>
            <a:r>
              <a:rPr lang="en-US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Russia»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4099" name="Рисунок 1" descr="C:\Users\user\Desktop\грамоты\Sc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0557">
            <a:off x="211099" y="819005"/>
            <a:ext cx="2656099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Рисунок 2" descr="C:\Users\user\Desktop\грамоты\Sca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7157">
            <a:off x="475765" y="2793799"/>
            <a:ext cx="2276476" cy="382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Рисунок 3" descr="C:\Users\user\Desktop\грамоты\Scan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13883">
            <a:off x="9783149" y="927795"/>
            <a:ext cx="2129316" cy="29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Рисунок 4" descr="C:\Users\user\Desktop\грамоты\Scan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77153">
            <a:off x="9961909" y="3262053"/>
            <a:ext cx="1908495" cy="308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1\Desktop\23aa504f-742f-4b05-9f4b-bbd88955a03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3889" y="997526"/>
            <a:ext cx="2543695" cy="4505499"/>
          </a:xfrm>
          <a:prstGeom prst="rect">
            <a:avLst/>
          </a:prstGeom>
          <a:noFill/>
        </p:spPr>
      </p:pic>
      <p:pic>
        <p:nvPicPr>
          <p:cNvPr id="2" name="Picture 3" descr="C:\Users\1\Desktop\da22dfc2-7aa2-4c3b-b5da-b9e19053a0d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277557">
            <a:off x="2614560" y="1456279"/>
            <a:ext cx="2738461" cy="4722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C:\Users\1\Desktop\71ba027f-76ec-4066-96d7-52079ac57f9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43710">
            <a:off x="7333848" y="1512478"/>
            <a:ext cx="2764170" cy="4791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623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«ВОСПИТАТЕЛЬНАЯ РАБОТА»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448" y="1284317"/>
            <a:ext cx="3120042" cy="234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1048" y="1234441"/>
            <a:ext cx="3192088" cy="239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0197" y="3923609"/>
            <a:ext cx="316992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3215" y="3931921"/>
            <a:ext cx="3158834" cy="236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010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75476" y="227407"/>
            <a:ext cx="10085574" cy="70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0" rIns="91346" bIns="45670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УФА, УЛ. БОРИСОГЛЕБСКАЯ, Д.32 - ПРОВОДЯТСЯ ОБЩЕОБРАЗОВАТЕЛЬНЫЕ ДИСЦИПЛИНЫ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AutoShape 2" descr="C:\Users\2\Desktop\wr-75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429" y="2443943"/>
            <a:ext cx="4705003" cy="352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2938" y="2417553"/>
            <a:ext cx="4854633" cy="355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53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Физвоспитание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и секции» 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WhatsApp-Image-2022-03-03-at-19.16.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416" y="2593572"/>
            <a:ext cx="4490498" cy="3554324"/>
          </a:xfrm>
          <a:prstGeom prst="rect">
            <a:avLst/>
          </a:prstGeom>
          <a:noFill/>
        </p:spPr>
      </p:pic>
      <p:pic>
        <p:nvPicPr>
          <p:cNvPr id="1027" name="Picture 3" descr="C:\Users\1\Desktop\WhatsApp-Image-2022-03-03-at-21.00.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8538" y="1845423"/>
            <a:ext cx="5054138" cy="3790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10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369103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799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Профессионалитет</a:t>
            </a:r>
            <a:r>
              <a:rPr lang="ru-RU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AutoShape 2" descr="blob:https://web.whatsapp.com/5fe3c405-1543-480b-ab42-04cea75f21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1" y="1323975"/>
            <a:ext cx="7289896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670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«КОНТАКТНЫЕ ДАННЫЕ КОЛЛЕДЖА»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59825" y="1546166"/>
            <a:ext cx="76477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450112, г.Уфа, ул.Маяковского, 3</a:t>
            </a:r>
          </a:p>
          <a:p>
            <a:pPr algn="ctr"/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почта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): 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mail@umkufa.ru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Тел/факс: 8 (347) 263-52-25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3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9259" y="2770521"/>
            <a:ext cx="12192000" cy="707785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AutoShape 2" descr="blob:https://web.whatsapp.com/5fe3c405-1543-480b-ab42-04cea75f21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70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43820" y="327159"/>
            <a:ext cx="9001841" cy="40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0" rIns="91346" bIns="45670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УФА, УЛ. МАЯКОВСКОГО, Д.3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862" y="2572329"/>
            <a:ext cx="3480261" cy="389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2" name="AutoShape 2" descr="blob:https://web.whatsapp.com/92821ddf-8bc8-4c72-8d3f-c52f61992e0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1\Desktop\45c9dc3f-78f6-4fcc-8dc4-e724622647b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5881" y="1018656"/>
            <a:ext cx="4516119" cy="3387089"/>
          </a:xfrm>
          <a:prstGeom prst="rect">
            <a:avLst/>
          </a:prstGeom>
          <a:noFill/>
        </p:spPr>
      </p:pic>
      <p:pic>
        <p:nvPicPr>
          <p:cNvPr id="2051" name="Picture 3" descr="C:\Users\1\Desktop\0ffa8286-ea70-4744-bd73-f30018fe14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6553" y="3291840"/>
            <a:ext cx="3701934" cy="3291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715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94848" y="260658"/>
            <a:ext cx="9284063" cy="40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0" rIns="91346" bIns="45670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УФА, УЛ. ФЕРИНА, Д. 2 - ЭТО 1-Я ПЛОЩАДКА УМПО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59" y="1313412"/>
            <a:ext cx="4635904" cy="312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4422" y="1286482"/>
            <a:ext cx="5436524" cy="317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5375" y="3474723"/>
            <a:ext cx="3840317" cy="340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929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711796" y="277283"/>
            <a:ext cx="6716889" cy="40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6" tIns="45670" rIns="91346" bIns="45670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УФА, УЛ. ТРАМВАЙНАЯ, Д.5 - 2-Я ПЛОЩАДКА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8b0d26f5-effb-4535-9d05-6fd1bb427d3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3942" y="1223009"/>
            <a:ext cx="8894618" cy="5003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67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369103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«Профессии и специальности»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93818" y="1554724"/>
            <a:ext cx="92603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студентов на 2022-2023 годы осуществляется: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9 классов со сроком обучения 3 года 10 месяцев по специальности: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15.02.08 Технология машиностроения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15.01.23 Наладчик станков и оборудования в механообработке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22.02.06 Сварочное производство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9 классов со сроком обучения 2 года 10 месяцев по профессиям: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15.01.32 Оператор станков с ПУ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15.01.35 Мастер слесарных работ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15.01.29 Контролер станочных и                            слесарных работ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13.01.10 Электромонтер по ремонту и обслуживанию электрооборудования (по отраслям)</a:t>
            </a:r>
          </a:p>
        </p:txBody>
      </p:sp>
      <p:pic>
        <p:nvPicPr>
          <p:cNvPr id="6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00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369103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ОБЩЕЖИТИЕ УФИМСКОГО МАШИНОСТРОИТЕЛЬНОГО КОЛЛЕДЖА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305342"/>
            <a:ext cx="42784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Адрес: г. Уфа, ул. Борисоглебская, д. 32а</a:t>
            </a:r>
          </a:p>
          <a:p>
            <a:r>
              <a:rPr lang="ru-RU" b="1" dirty="0">
                <a:solidFill>
                  <a:schemeClr val="accent1"/>
                </a:solidFill>
              </a:rPr>
              <a:t>Год постройки – 1989 год</a:t>
            </a:r>
          </a:p>
          <a:p>
            <a:r>
              <a:rPr lang="ru-RU" b="1" dirty="0">
                <a:solidFill>
                  <a:schemeClr val="accent1"/>
                </a:solidFill>
              </a:rPr>
              <a:t>Этажность – 9 этажей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Площадь – 4 815,4 </a:t>
            </a:r>
            <a:r>
              <a:rPr lang="ru-RU" b="1" dirty="0" err="1">
                <a:solidFill>
                  <a:schemeClr val="accent1"/>
                </a:solidFill>
              </a:rPr>
              <a:t>кв.м</a:t>
            </a:r>
            <a:endParaRPr lang="ru-RU" b="1" dirty="0">
              <a:solidFill>
                <a:schemeClr val="accent1"/>
              </a:solidFill>
            </a:endParaRPr>
          </a:p>
          <a:p>
            <a:r>
              <a:rPr lang="ru-RU" b="1" dirty="0">
                <a:solidFill>
                  <a:schemeClr val="accent1"/>
                </a:solidFill>
              </a:rPr>
              <a:t>Проектная мощность – 256 мест</a:t>
            </a:r>
          </a:p>
          <a:p>
            <a:r>
              <a:rPr lang="ru-RU" b="1" dirty="0">
                <a:solidFill>
                  <a:schemeClr val="accent1"/>
                </a:solidFill>
              </a:rPr>
              <a:t>Загруженность – 100 %</a:t>
            </a:r>
          </a:p>
          <a:p>
            <a:endParaRPr lang="ru-RU" b="1" dirty="0">
              <a:solidFill>
                <a:schemeClr val="accent1"/>
              </a:solidFill>
            </a:endParaRPr>
          </a:p>
          <a:p>
            <a:endParaRPr lang="ru-RU" b="1" dirty="0">
              <a:solidFill>
                <a:schemeClr val="accent1"/>
              </a:solidFill>
            </a:endParaRPr>
          </a:p>
          <a:p>
            <a:r>
              <a:rPr lang="ru-RU" b="1" dirty="0">
                <a:solidFill>
                  <a:schemeClr val="accent1"/>
                </a:solidFill>
              </a:rPr>
              <a:t>Инфраструктура:</a:t>
            </a:r>
          </a:p>
          <a:p>
            <a:r>
              <a:rPr lang="ru-RU" b="1" dirty="0">
                <a:solidFill>
                  <a:schemeClr val="accent1"/>
                </a:solidFill>
              </a:rPr>
              <a:t>жилые комнаты – 128</a:t>
            </a:r>
          </a:p>
          <a:p>
            <a:r>
              <a:rPr lang="ru-RU" b="1" dirty="0">
                <a:solidFill>
                  <a:schemeClr val="accent1"/>
                </a:solidFill>
              </a:rPr>
              <a:t>кухонные помещения – 16</a:t>
            </a:r>
          </a:p>
          <a:p>
            <a:r>
              <a:rPr lang="ru-RU" b="1" dirty="0">
                <a:solidFill>
                  <a:schemeClr val="accent1"/>
                </a:solidFill>
              </a:rPr>
              <a:t>душевые комнаты – 32</a:t>
            </a:r>
          </a:p>
          <a:p>
            <a:r>
              <a:rPr lang="ru-RU" b="1" dirty="0">
                <a:solidFill>
                  <a:schemeClr val="accent1"/>
                </a:solidFill>
              </a:rPr>
              <a:t>бытовые комнаты – 16</a:t>
            </a:r>
          </a:p>
          <a:p>
            <a:r>
              <a:rPr lang="ru-RU" b="1" dirty="0">
                <a:solidFill>
                  <a:schemeClr val="accent1"/>
                </a:solidFill>
              </a:rPr>
              <a:t>санитарные узлы – 64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6489" y="1196447"/>
            <a:ext cx="3633787" cy="523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\Desktop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51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400009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15.02.08 ТЕХНОЛОГИЯ МАШИНОСТРОЕНИЯ»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13315" name="Picture 3" descr="Специальности - Уфимский машиностроительный коллед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9049" y="1213178"/>
            <a:ext cx="7347868" cy="5196234"/>
          </a:xfrm>
          <a:prstGeom prst="rect">
            <a:avLst/>
          </a:prstGeom>
          <a:noFill/>
        </p:spPr>
      </p:pic>
      <p:pic>
        <p:nvPicPr>
          <p:cNvPr id="7" name="Picture 2" descr="C:\Users\User\Desktop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701" y="1161276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1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93575"/>
            <a:ext cx="12192000" cy="369103"/>
          </a:xfrm>
          <a:prstGeom prst="rect">
            <a:avLst/>
          </a:prstGeom>
        </p:spPr>
        <p:txBody>
          <a:bodyPr wrap="square" lIns="91346" tIns="45670" rIns="91346" bIns="45670">
            <a:spAutoFit/>
          </a:bodyPr>
          <a:lstStyle/>
          <a:p>
            <a:pPr algn="ctr"/>
            <a:r>
              <a:rPr lang="ru-RU" sz="1799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15.01.23 Наладчик станков и оборудования в механообработке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12290" name="AutoShape 2" descr="blob:https://web.whatsapp.com/06dc3f9f-97d2-40e2-a351-9d9b32fb6bf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blob:https://web.whatsapp.com/06dc3f9f-97d2-40e2-a351-9d9b32fb6bf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blob:https://web.whatsapp.com/06dc3f9f-97d2-40e2-a351-9d9b32fb6bf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667" y="1247540"/>
            <a:ext cx="1449388" cy="14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0917" y="1386349"/>
            <a:ext cx="4050889" cy="477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3754" y="1415846"/>
            <a:ext cx="4571999" cy="479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35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Z_1_Президиум Правительство_509_16x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384</Words>
  <Application>Microsoft Office PowerPoint</Application>
  <PresentationFormat>Произвольный</PresentationFormat>
  <Paragraphs>135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1_Z_1_Президиум Правительство_509_16x9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Сычева Александра Борисовна</dc:creator>
  <cp:lastModifiedBy>1</cp:lastModifiedBy>
  <cp:revision>216</cp:revision>
  <cp:lastPrinted>2022-03-11T09:28:01Z</cp:lastPrinted>
  <dcterms:created xsi:type="dcterms:W3CDTF">2021-03-09T11:20:04Z</dcterms:created>
  <dcterms:modified xsi:type="dcterms:W3CDTF">2022-03-14T04:46:52Z</dcterms:modified>
</cp:coreProperties>
</file>